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4" r:id="rId3"/>
    <p:sldId id="345" r:id="rId4"/>
    <p:sldId id="360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5" r:id="rId14"/>
    <p:sldId id="361" r:id="rId15"/>
    <p:sldId id="356" r:id="rId16"/>
    <p:sldId id="362" r:id="rId17"/>
    <p:sldId id="363" r:id="rId18"/>
    <p:sldId id="364" r:id="rId19"/>
    <p:sldId id="365" r:id="rId20"/>
    <p:sldId id="358" r:id="rId21"/>
    <p:sldId id="359" r:id="rId22"/>
    <p:sldId id="357" r:id="rId23"/>
    <p:sldId id="343" r:id="rId24"/>
  </p:sldIdLst>
  <p:sldSz cx="9144000" cy="5143500" type="screen16x9"/>
  <p:notesSz cx="7099300" cy="10234613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428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6857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0286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3715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714457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057348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400240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2743132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99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1671" autoAdjust="0"/>
  </p:normalViewPr>
  <p:slideViewPr>
    <p:cSldViewPr>
      <p:cViewPr varScale="1">
        <p:scale>
          <a:sx n="92" d="100"/>
          <a:sy n="92" d="100"/>
        </p:scale>
        <p:origin x="1186" y="77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C47036A7-CA75-4FB0-A0E6-AEEC36B2D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16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51F94F5-58D1-42ED-AB38-DD97D2E4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70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289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8578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286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7156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35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90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59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77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407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86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76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8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9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7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09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39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08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6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83433"/>
            <a:ext cx="9144000" cy="1102519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743200"/>
            <a:ext cx="91440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62938-84EC-488D-9CA4-E38E8D42E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9B4F5-F495-445A-AD57-B1A0CC0AE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5980"/>
            <a:ext cx="154305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5980"/>
            <a:ext cx="451485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3C1C-2065-443A-845F-EE82C0FEF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A05A8-D087-49F8-A68B-53BB47A7E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400"/>
            </a:lvl2pPr>
            <a:lvl3pPr marL="685783" indent="0">
              <a:buNone/>
              <a:defRPr sz="1200"/>
            </a:lvl3pPr>
            <a:lvl4pPr marL="1028675" indent="0">
              <a:buNone/>
              <a:defRPr sz="1100"/>
            </a:lvl4pPr>
            <a:lvl5pPr marL="1371566" indent="0">
              <a:buNone/>
              <a:defRPr sz="1100"/>
            </a:lvl5pPr>
            <a:lvl6pPr marL="1714457" indent="0">
              <a:buNone/>
              <a:defRPr sz="1100"/>
            </a:lvl6pPr>
            <a:lvl7pPr marL="2057348" indent="0">
              <a:buNone/>
              <a:defRPr sz="1100"/>
            </a:lvl7pPr>
            <a:lvl8pPr marL="2400240" indent="0">
              <a:buNone/>
              <a:defRPr sz="1100"/>
            </a:lvl8pPr>
            <a:lvl9pPr marL="274313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BC673-9CA8-4194-8E34-D666622A5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394BE-C7C4-4CA6-9240-6CDB29B2C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94F7-D2D8-4142-8878-126BF2DBE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0470E-5877-48CB-82CD-3CCAD5E83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85F8C-9C5D-49E8-8BBF-F28B73097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15B49-E272-4523-8166-1B1831C4B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7A090-BAD4-4341-AC7F-A731585BC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905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47750"/>
            <a:ext cx="8534400" cy="3546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4683919"/>
            <a:ext cx="16002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4683919"/>
            <a:ext cx="21717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4683919"/>
            <a:ext cx="16002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529FA7E6-6E6F-4B77-AE36-D459A899D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773431"/>
            <a:ext cx="9144000" cy="45719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579" tIns="34289" rIns="68579" bIns="34289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892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783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675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566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accent2"/>
          </a:solidFill>
          <a:latin typeface="Calibri" pitchFamily="34" charset="0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>
          <a:solidFill>
            <a:schemeClr val="tx1"/>
          </a:solidFill>
          <a:latin typeface="Calibri" pitchFamily="34" charset="0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500">
          <a:solidFill>
            <a:schemeClr val="tx1"/>
          </a:solidFill>
          <a:latin typeface="Calibri" pitchFamily="34" charset="0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Calibri" pitchFamily="34" charset="0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-247650"/>
            <a:ext cx="9144000" cy="1102519"/>
          </a:xfrm>
        </p:spPr>
        <p:txBody>
          <a:bodyPr/>
          <a:lstStyle/>
          <a:p>
            <a:pPr eaLnBrk="1" hangingPunct="1"/>
            <a:r>
              <a:rPr lang="en-US" dirty="0"/>
              <a:t>Artificial Intelligence</a:t>
            </a:r>
            <a:endParaRPr lang="en-US" sz="27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43815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dirty="0"/>
              <a:t>Chapter 7: Logical Agents &amp; Propositional Logic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143000" y="4686301"/>
            <a:ext cx="4400550" cy="34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79" tIns="34289" rIns="68579" bIns="34289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0" y="4539304"/>
            <a:ext cx="9144000" cy="62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dirty="0">
                <a:latin typeface="Calibri"/>
                <a:cs typeface="Calibri"/>
              </a:rPr>
              <a:t>Instructor: Zakariya Ahmed Oraibi</a:t>
            </a:r>
          </a:p>
          <a:p>
            <a:pPr algn="ctr">
              <a:spcBef>
                <a:spcPts val="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6D7230-EA93-4847-BCE5-B5CF26E82162}"/>
              </a:ext>
            </a:extLst>
          </p:cNvPr>
          <p:cNvSpPr txBox="1"/>
          <p:nvPr/>
        </p:nvSpPr>
        <p:spPr>
          <a:xfrm>
            <a:off x="228600" y="1618457"/>
            <a:ext cx="8839200" cy="224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 which we design agents that can form representations of the world, use a process of </a:t>
            </a:r>
            <a:r>
              <a:rPr lang="en-US" sz="2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inference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to derive new </a:t>
            </a:r>
            <a:r>
              <a:rPr lang="en-US" sz="2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representations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about the world, and use these new representations to </a:t>
            </a:r>
            <a:r>
              <a:rPr lang="en-US" sz="2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deduce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what to do.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Entailment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DE1476-8243-4724-B147-F8222FA283AC}"/>
              </a:ext>
            </a:extLst>
          </p:cNvPr>
          <p:cNvSpPr txBox="1"/>
          <p:nvPr/>
        </p:nvSpPr>
        <p:spPr>
          <a:xfrm>
            <a:off x="381000" y="97155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- The truth of one sentence follows from the truth of another sentence.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7E1B6E6C-18CB-42FE-A1FE-767D9E7A88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20" y="1340882"/>
            <a:ext cx="7189360" cy="346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689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Entailment: Inference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B4C8F48-FA86-47E2-BCF3-7B85AD249B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047750"/>
            <a:ext cx="7856059" cy="36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Entailment: Inference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CE2CF9-6D30-4FB2-BF37-7DF7109F06A1}"/>
              </a:ext>
            </a:extLst>
          </p:cNvPr>
          <p:cNvSpPr txBox="1"/>
          <p:nvPr/>
        </p:nvSpPr>
        <p:spPr>
          <a:xfrm>
            <a:off x="990600" y="89535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Answer 2: We can use deduction theorem: </a:t>
            </a:r>
            <a:r>
              <a:rPr lang="en-US" b="1" dirty="0">
                <a:latin typeface="Calibri"/>
                <a:cs typeface="Calibri"/>
              </a:rPr>
              <a:t>if KB then a</a:t>
            </a:r>
            <a:r>
              <a:rPr lang="en-US" dirty="0">
                <a:latin typeface="Calibri"/>
                <a:cs typeface="Calibri"/>
              </a:rPr>
              <a:t> </a:t>
            </a:r>
          </a:p>
        </p:txBody>
      </p:sp>
      <p:pic>
        <p:nvPicPr>
          <p:cNvPr id="8" name="Picture 7" descr="A picture containing clock, crossword, room, photo&#10;&#10;Description automatically generated">
            <a:extLst>
              <a:ext uri="{FF2B5EF4-FFF2-40B4-BE49-F238E27FC236}">
                <a16:creationId xmlns:a16="http://schemas.microsoft.com/office/drawing/2014/main" id="{33694522-E72E-454E-8A37-C88C49C4AA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352550"/>
            <a:ext cx="4953429" cy="1394508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9A051158-F7ED-4E51-8C66-314F1FB219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3" y="3028950"/>
            <a:ext cx="6748807" cy="1676400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099FE5FF-037D-4043-A2B9-CC0C99F5A92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89" r="68961" b="53299"/>
          <a:stretch/>
        </p:blipFill>
        <p:spPr>
          <a:xfrm>
            <a:off x="304800" y="1988796"/>
            <a:ext cx="2438400" cy="25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62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</a:t>
            </a:r>
            <a:r>
              <a:rPr lang="en-US" dirty="0">
                <a:solidFill>
                  <a:srgbClr val="FF0000"/>
                </a:solidFill>
              </a:rPr>
              <a:t>NO TRUTH TABLE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ECDD8A-311A-41E5-AD09-C4ABA6885D86}"/>
              </a:ext>
            </a:extLst>
          </p:cNvPr>
          <p:cNvSpPr txBox="1"/>
          <p:nvPr/>
        </p:nvSpPr>
        <p:spPr>
          <a:xfrm>
            <a:off x="533400" y="111502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It is a faster way to implement the inference process </a:t>
            </a:r>
            <a:r>
              <a:rPr lang="en-US" b="1" dirty="0"/>
              <a:t>by </a:t>
            </a:r>
            <a:r>
              <a:rPr lang="en-US" dirty="0"/>
              <a:t>using a </a:t>
            </a:r>
            <a:r>
              <a:rPr lang="en-US" b="1" dirty="0"/>
              <a:t>proof procedure </a:t>
            </a:r>
            <a:r>
              <a:rPr lang="en-US" dirty="0"/>
              <a:t>that uses </a:t>
            </a:r>
            <a:r>
              <a:rPr lang="en-US" b="1" dirty="0"/>
              <a:t>sound rules of inference </a:t>
            </a:r>
            <a:r>
              <a:rPr lang="en-US" dirty="0"/>
              <a:t>to deduce (i.e., derive) new sentences that are true in all cases where the premises are true.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A5C21C-829F-4CF1-B667-334FF8F52338}"/>
              </a:ext>
            </a:extLst>
          </p:cNvPr>
          <p:cNvSpPr txBox="1"/>
          <p:nvPr/>
        </p:nvSpPr>
        <p:spPr>
          <a:xfrm>
            <a:off x="533400" y="2196227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Given the sentences in KB, construct a </a:t>
            </a:r>
            <a:r>
              <a:rPr lang="en-US" b="1" dirty="0"/>
              <a:t>proof </a:t>
            </a:r>
            <a:r>
              <a:rPr lang="en-US" dirty="0"/>
              <a:t>that a given </a:t>
            </a:r>
            <a:r>
              <a:rPr lang="en-US" i="1" dirty="0"/>
              <a:t>conclusion </a:t>
            </a:r>
            <a:r>
              <a:rPr lang="en-US" dirty="0"/>
              <a:t>sentence can be derived from KB by applying a sequence of sound inferences using either sentences in KB or sentences derived earlier in the proof, until the conclusion sentence is derived.</a:t>
            </a:r>
          </a:p>
          <a:p>
            <a:pPr algn="just"/>
            <a:endParaRPr lang="en-US" dirty="0">
              <a:latin typeface="Calibri"/>
              <a:cs typeface="Calibri"/>
            </a:endParaRPr>
          </a:p>
          <a:p>
            <a:pPr algn="just"/>
            <a:r>
              <a:rPr lang="en-US" dirty="0"/>
              <a:t>This step-by-step, local proof process also relies on the </a:t>
            </a:r>
            <a:r>
              <a:rPr lang="en-US" b="1" dirty="0"/>
              <a:t>monotonicity </a:t>
            </a:r>
            <a:r>
              <a:rPr lang="en-US" dirty="0"/>
              <a:t>property. That is, adding a new sentence to KB does not affect what can be entailed from the original KB and does not invalidate old sentences.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889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MEMORIZE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A2BF44-0B24-4FAA-ACE5-D1CC65A5BB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251"/>
          <a:stretch/>
        </p:blipFill>
        <p:spPr>
          <a:xfrm>
            <a:off x="1562006" y="1055252"/>
            <a:ext cx="5524594" cy="6782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AA00C9-E0EB-4580-8C76-3A4B49AA3B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83"/>
          <a:stretch/>
        </p:blipFill>
        <p:spPr>
          <a:xfrm>
            <a:off x="1562006" y="1715262"/>
            <a:ext cx="5524594" cy="2628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90A404-7D42-43D0-A013-957206E18B3C}"/>
              </a:ext>
            </a:extLst>
          </p:cNvPr>
          <p:cNvSpPr txBox="1"/>
          <p:nvPr/>
        </p:nvSpPr>
        <p:spPr>
          <a:xfrm>
            <a:off x="1447800" y="1352550"/>
            <a:ext cx="5638800" cy="381000"/>
          </a:xfrm>
          <a:prstGeom prst="rect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89D18F-19F2-4B05-8736-CC5F4EEDD707}"/>
              </a:ext>
            </a:extLst>
          </p:cNvPr>
          <p:cNvSpPr txBox="1"/>
          <p:nvPr/>
        </p:nvSpPr>
        <p:spPr>
          <a:xfrm>
            <a:off x="5486402" y="2007108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17203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MEMORIZE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A2BF44-0B24-4FAA-ACE5-D1CC65A5BB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1" b="79251"/>
          <a:stretch/>
        </p:blipFill>
        <p:spPr>
          <a:xfrm>
            <a:off x="685800" y="1352550"/>
            <a:ext cx="5524594" cy="301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63FD74A-3868-40E4-BCE0-6B9A2DA431BE}"/>
              </a:ext>
            </a:extLst>
          </p:cNvPr>
          <p:cNvSpPr txBox="1"/>
          <p:nvPr/>
        </p:nvSpPr>
        <p:spPr>
          <a:xfrm>
            <a:off x="4934712" y="1805452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Because of “</a:t>
            </a:r>
            <a:r>
              <a:rPr lang="en-US" dirty="0">
                <a:highlight>
                  <a:srgbClr val="00FFFF"/>
                </a:highlight>
                <a:latin typeface="Calibri"/>
                <a:cs typeface="Calibri"/>
              </a:rPr>
              <a:t>Implication Elimination</a:t>
            </a:r>
            <a:r>
              <a:rPr lang="en-US" dirty="0">
                <a:latin typeface="Calibri"/>
                <a:cs typeface="Calibri"/>
              </a:rPr>
              <a:t>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2C9CFF-8899-4319-8488-8D571F8E85E2}"/>
              </a:ext>
            </a:extLst>
          </p:cNvPr>
          <p:cNvSpPr txBox="1"/>
          <p:nvPr/>
        </p:nvSpPr>
        <p:spPr>
          <a:xfrm>
            <a:off x="3901440" y="182805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ꞀP     q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5092FC-8A89-4C90-A54A-6B64FC879138}"/>
              </a:ext>
            </a:extLst>
          </p:cNvPr>
          <p:cNvSpPr txBox="1"/>
          <p:nvPr/>
        </p:nvSpPr>
        <p:spPr>
          <a:xfrm>
            <a:off x="685800" y="179049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P            q        Can be rewritten as:          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D8530AA-0789-4F50-897C-36D6FDFDEB30}"/>
              </a:ext>
            </a:extLst>
          </p:cNvPr>
          <p:cNvCxnSpPr/>
          <p:nvPr/>
        </p:nvCxnSpPr>
        <p:spPr>
          <a:xfrm>
            <a:off x="941832" y="1994332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CFF286-F571-4CC8-A444-5D9D7F97DC74}"/>
              </a:ext>
            </a:extLst>
          </p:cNvPr>
          <p:cNvCxnSpPr/>
          <p:nvPr/>
        </p:nvCxnSpPr>
        <p:spPr>
          <a:xfrm>
            <a:off x="762000" y="3135630"/>
            <a:ext cx="25146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783D7A1-6D6A-4D9B-84BB-655223AEE632}"/>
              </a:ext>
            </a:extLst>
          </p:cNvPr>
          <p:cNvSpPr txBox="1"/>
          <p:nvPr/>
        </p:nvSpPr>
        <p:spPr>
          <a:xfrm>
            <a:off x="4163568" y="1795879"/>
            <a:ext cx="33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/>
                <a:cs typeface="Calibri"/>
              </a:rPr>
              <a:t>ⱽ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9EC57B-8BA0-4424-838B-9B805F332DB7}"/>
              </a:ext>
            </a:extLst>
          </p:cNvPr>
          <p:cNvSpPr txBox="1"/>
          <p:nvPr/>
        </p:nvSpPr>
        <p:spPr>
          <a:xfrm>
            <a:off x="685800" y="244575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P                 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729E6F4-1864-450F-B782-A3CF595F06A7}"/>
              </a:ext>
            </a:extLst>
          </p:cNvPr>
          <p:cNvGrpSpPr/>
          <p:nvPr/>
        </p:nvGrpSpPr>
        <p:grpSpPr>
          <a:xfrm>
            <a:off x="694944" y="2709496"/>
            <a:ext cx="3657600" cy="646331"/>
            <a:chOff x="694944" y="2709496"/>
            <a:chExt cx="3657600" cy="64633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F8D4593-C5CB-4D3E-A5C7-1154C1A17DD0}"/>
                </a:ext>
              </a:extLst>
            </p:cNvPr>
            <p:cNvSpPr txBox="1"/>
            <p:nvPr/>
          </p:nvSpPr>
          <p:spPr>
            <a:xfrm>
              <a:off x="1011936" y="2709496"/>
              <a:ext cx="332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alibri"/>
                  <a:cs typeface="Calibri"/>
                </a:rPr>
                <a:t>ⱽ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AF0564-AE63-42D8-B953-CCB93C9F4A0A}"/>
                </a:ext>
              </a:extLst>
            </p:cNvPr>
            <p:cNvSpPr txBox="1"/>
            <p:nvPr/>
          </p:nvSpPr>
          <p:spPr>
            <a:xfrm>
              <a:off x="694944" y="2760726"/>
              <a:ext cx="36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Ꞁ P      q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0E697CC-0173-48F4-A7EF-52F14A611691}"/>
              </a:ext>
            </a:extLst>
          </p:cNvPr>
          <p:cNvCxnSpPr/>
          <p:nvPr/>
        </p:nvCxnSpPr>
        <p:spPr>
          <a:xfrm>
            <a:off x="685800" y="2442210"/>
            <a:ext cx="256032" cy="30937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26006DC-765F-41F2-908A-FEA25D097BD1}"/>
              </a:ext>
            </a:extLst>
          </p:cNvPr>
          <p:cNvCxnSpPr/>
          <p:nvPr/>
        </p:nvCxnSpPr>
        <p:spPr>
          <a:xfrm>
            <a:off x="734568" y="2751582"/>
            <a:ext cx="256032" cy="30937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19937764-9189-495F-B184-7B5AAFF9051F}"/>
              </a:ext>
            </a:extLst>
          </p:cNvPr>
          <p:cNvSpPr/>
          <p:nvPr/>
        </p:nvSpPr>
        <p:spPr>
          <a:xfrm>
            <a:off x="1959864" y="2456866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1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EA7BBE9-B695-4845-BFF0-3113B26570A7}"/>
              </a:ext>
            </a:extLst>
          </p:cNvPr>
          <p:cNvSpPr/>
          <p:nvPr/>
        </p:nvSpPr>
        <p:spPr>
          <a:xfrm>
            <a:off x="1953768" y="2802051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2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AF4E4B-A980-4CE3-BA2E-013235076CDA}"/>
              </a:ext>
            </a:extLst>
          </p:cNvPr>
          <p:cNvSpPr txBox="1"/>
          <p:nvPr/>
        </p:nvSpPr>
        <p:spPr>
          <a:xfrm>
            <a:off x="1042416" y="3222391"/>
            <a:ext cx="332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5B1BCB2-B261-46E1-945E-9FFD8AD2324A}"/>
              </a:ext>
            </a:extLst>
          </p:cNvPr>
          <p:cNvSpPr/>
          <p:nvPr/>
        </p:nvSpPr>
        <p:spPr>
          <a:xfrm>
            <a:off x="1962912" y="3275838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3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868E200-89E6-48C5-A26B-3E36F1D9EFDA}"/>
              </a:ext>
            </a:extLst>
          </p:cNvPr>
          <p:cNvSpPr txBox="1"/>
          <p:nvPr/>
        </p:nvSpPr>
        <p:spPr>
          <a:xfrm>
            <a:off x="2642616" y="3241786"/>
            <a:ext cx="229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Using MP Rule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5CEBF78-7C2A-45F9-BE40-A106E151251C}"/>
              </a:ext>
            </a:extLst>
          </p:cNvPr>
          <p:cNvCxnSpPr>
            <a:cxnSpLocks/>
          </p:cNvCxnSpPr>
          <p:nvPr/>
        </p:nvCxnSpPr>
        <p:spPr>
          <a:xfrm>
            <a:off x="1208532" y="3744123"/>
            <a:ext cx="10668" cy="5040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64D4B61-3B5C-4F0B-830A-6DAF66E8E9A7}"/>
              </a:ext>
            </a:extLst>
          </p:cNvPr>
          <p:cNvSpPr txBox="1"/>
          <p:nvPr/>
        </p:nvSpPr>
        <p:spPr>
          <a:xfrm>
            <a:off x="7620" y="4238985"/>
            <a:ext cx="3910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New Rule has been inferenced</a:t>
            </a:r>
          </a:p>
        </p:txBody>
      </p:sp>
    </p:spTree>
    <p:extLst>
      <p:ext uri="{BB962C8B-B14F-4D97-AF65-F5344CB8AC3E}">
        <p14:creationId xmlns:p14="http://schemas.microsoft.com/office/powerpoint/2010/main" val="277714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3" grpId="0"/>
      <p:bldP spid="14" grpId="0"/>
      <p:bldP spid="22" grpId="0" animBg="1"/>
      <p:bldP spid="24" grpId="0" animBg="1"/>
      <p:bldP spid="26" grpId="0"/>
      <p:bldP spid="27" grpId="0" animBg="1"/>
      <p:bldP spid="28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MEMORIZE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A2BF44-0B24-4FAA-ACE5-D1CC65A5BB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251"/>
          <a:stretch/>
        </p:blipFill>
        <p:spPr>
          <a:xfrm>
            <a:off x="1562006" y="1055252"/>
            <a:ext cx="5524594" cy="6782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AA00C9-E0EB-4580-8C76-3A4B49AA3B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83"/>
          <a:stretch/>
        </p:blipFill>
        <p:spPr>
          <a:xfrm>
            <a:off x="1562006" y="1715262"/>
            <a:ext cx="5524594" cy="26289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A3809A-BB8C-42A5-9AE1-5771424428DF}"/>
              </a:ext>
            </a:extLst>
          </p:cNvPr>
          <p:cNvSpPr txBox="1"/>
          <p:nvPr/>
        </p:nvSpPr>
        <p:spPr>
          <a:xfrm>
            <a:off x="5486402" y="2007108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90A404-7D42-43D0-A013-957206E18B3C}"/>
              </a:ext>
            </a:extLst>
          </p:cNvPr>
          <p:cNvSpPr txBox="1"/>
          <p:nvPr/>
        </p:nvSpPr>
        <p:spPr>
          <a:xfrm>
            <a:off x="1447800" y="1724406"/>
            <a:ext cx="5638800" cy="381000"/>
          </a:xfrm>
          <a:prstGeom prst="rect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643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MEMORIZE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3FD74A-3868-40E4-BCE0-6B9A2DA431BE}"/>
              </a:ext>
            </a:extLst>
          </p:cNvPr>
          <p:cNvSpPr txBox="1"/>
          <p:nvPr/>
        </p:nvSpPr>
        <p:spPr>
          <a:xfrm>
            <a:off x="4934712" y="1805452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Because of “</a:t>
            </a:r>
            <a:r>
              <a:rPr lang="en-US" dirty="0">
                <a:highlight>
                  <a:srgbClr val="00FFFF"/>
                </a:highlight>
                <a:latin typeface="Calibri"/>
                <a:cs typeface="Calibri"/>
              </a:rPr>
              <a:t>Implication Elimination</a:t>
            </a:r>
            <a:r>
              <a:rPr lang="en-US" dirty="0">
                <a:latin typeface="Calibri"/>
                <a:cs typeface="Calibri"/>
              </a:rPr>
              <a:t>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2C9CFF-8899-4319-8488-8D571F8E85E2}"/>
              </a:ext>
            </a:extLst>
          </p:cNvPr>
          <p:cNvSpPr txBox="1"/>
          <p:nvPr/>
        </p:nvSpPr>
        <p:spPr>
          <a:xfrm>
            <a:off x="3901440" y="182805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ꞀP     q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5092FC-8A89-4C90-A54A-6B64FC879138}"/>
              </a:ext>
            </a:extLst>
          </p:cNvPr>
          <p:cNvSpPr txBox="1"/>
          <p:nvPr/>
        </p:nvSpPr>
        <p:spPr>
          <a:xfrm>
            <a:off x="685800" y="179049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P            q        Can be rewritten as:          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D8530AA-0789-4F50-897C-36D6FDFDEB30}"/>
              </a:ext>
            </a:extLst>
          </p:cNvPr>
          <p:cNvCxnSpPr/>
          <p:nvPr/>
        </p:nvCxnSpPr>
        <p:spPr>
          <a:xfrm>
            <a:off x="941832" y="1994332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CFF286-F571-4CC8-A444-5D9D7F97DC74}"/>
              </a:ext>
            </a:extLst>
          </p:cNvPr>
          <p:cNvCxnSpPr/>
          <p:nvPr/>
        </p:nvCxnSpPr>
        <p:spPr>
          <a:xfrm>
            <a:off x="762000" y="3135630"/>
            <a:ext cx="25146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783D7A1-6D6A-4D9B-84BB-655223AEE632}"/>
              </a:ext>
            </a:extLst>
          </p:cNvPr>
          <p:cNvSpPr txBox="1"/>
          <p:nvPr/>
        </p:nvSpPr>
        <p:spPr>
          <a:xfrm>
            <a:off x="4163568" y="1795879"/>
            <a:ext cx="33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/>
                <a:cs typeface="Calibri"/>
              </a:rPr>
              <a:t>ⱽ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729E6F4-1864-450F-B782-A3CF595F06A7}"/>
              </a:ext>
            </a:extLst>
          </p:cNvPr>
          <p:cNvGrpSpPr/>
          <p:nvPr/>
        </p:nvGrpSpPr>
        <p:grpSpPr>
          <a:xfrm>
            <a:off x="672084" y="2369087"/>
            <a:ext cx="3657600" cy="646331"/>
            <a:chOff x="694944" y="2709496"/>
            <a:chExt cx="3657600" cy="64633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F8D4593-C5CB-4D3E-A5C7-1154C1A17DD0}"/>
                </a:ext>
              </a:extLst>
            </p:cNvPr>
            <p:cNvSpPr txBox="1"/>
            <p:nvPr/>
          </p:nvSpPr>
          <p:spPr>
            <a:xfrm>
              <a:off x="1011936" y="2709496"/>
              <a:ext cx="332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alibri"/>
                  <a:cs typeface="Calibri"/>
                </a:rPr>
                <a:t>ⱽ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AF0564-AE63-42D8-B953-CCB93C9F4A0A}"/>
                </a:ext>
              </a:extLst>
            </p:cNvPr>
            <p:cNvSpPr txBox="1"/>
            <p:nvPr/>
          </p:nvSpPr>
          <p:spPr>
            <a:xfrm>
              <a:off x="694944" y="2760726"/>
              <a:ext cx="36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Ꞁ P      q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0E697CC-0173-48F4-A7EF-52F14A611691}"/>
              </a:ext>
            </a:extLst>
          </p:cNvPr>
          <p:cNvCxnSpPr/>
          <p:nvPr/>
        </p:nvCxnSpPr>
        <p:spPr>
          <a:xfrm>
            <a:off x="1256538" y="2462965"/>
            <a:ext cx="256032" cy="30937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26006DC-765F-41F2-908A-FEA25D097BD1}"/>
              </a:ext>
            </a:extLst>
          </p:cNvPr>
          <p:cNvCxnSpPr/>
          <p:nvPr/>
        </p:nvCxnSpPr>
        <p:spPr>
          <a:xfrm>
            <a:off x="760476" y="2782878"/>
            <a:ext cx="256032" cy="30937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19937764-9189-495F-B184-7B5AAFF9051F}"/>
              </a:ext>
            </a:extLst>
          </p:cNvPr>
          <p:cNvSpPr/>
          <p:nvPr/>
        </p:nvSpPr>
        <p:spPr>
          <a:xfrm>
            <a:off x="1959864" y="2456866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1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EA7BBE9-B695-4845-BFF0-3113B26570A7}"/>
              </a:ext>
            </a:extLst>
          </p:cNvPr>
          <p:cNvSpPr/>
          <p:nvPr/>
        </p:nvSpPr>
        <p:spPr>
          <a:xfrm>
            <a:off x="1953768" y="2802051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2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AF4E4B-A980-4CE3-BA2E-013235076CDA}"/>
              </a:ext>
            </a:extLst>
          </p:cNvPr>
          <p:cNvSpPr txBox="1"/>
          <p:nvPr/>
        </p:nvSpPr>
        <p:spPr>
          <a:xfrm>
            <a:off x="996696" y="3222391"/>
            <a:ext cx="48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Ꞁ P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5B1BCB2-B261-46E1-945E-9FFD8AD2324A}"/>
              </a:ext>
            </a:extLst>
          </p:cNvPr>
          <p:cNvSpPr/>
          <p:nvPr/>
        </p:nvSpPr>
        <p:spPr>
          <a:xfrm>
            <a:off x="1962912" y="3275838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3</a:t>
            </a:r>
            <a:endParaRPr lang="en-US" sz="1400" dirty="0">
              <a:highlight>
                <a:srgbClr val="0000FF"/>
              </a:highlight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DB9ED40-620B-4F99-BCE9-F4C8B61A278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83" b="69119"/>
          <a:stretch/>
        </p:blipFill>
        <p:spPr>
          <a:xfrm>
            <a:off x="685800" y="1352550"/>
            <a:ext cx="5524594" cy="36933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76784DD-81CC-4228-9ED7-45C2A6177198}"/>
              </a:ext>
            </a:extLst>
          </p:cNvPr>
          <p:cNvSpPr txBox="1"/>
          <p:nvPr/>
        </p:nvSpPr>
        <p:spPr>
          <a:xfrm>
            <a:off x="672084" y="2742438"/>
            <a:ext cx="1080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Ꞁ q     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177733-0DD8-4295-8240-23321BAA296D}"/>
              </a:ext>
            </a:extLst>
          </p:cNvPr>
          <p:cNvSpPr txBox="1"/>
          <p:nvPr/>
        </p:nvSpPr>
        <p:spPr>
          <a:xfrm>
            <a:off x="2642616" y="3270185"/>
            <a:ext cx="229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Using MT Rule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8079824-B1F2-4992-9579-178BAB6FEFC0}"/>
              </a:ext>
            </a:extLst>
          </p:cNvPr>
          <p:cNvCxnSpPr>
            <a:cxnSpLocks/>
          </p:cNvCxnSpPr>
          <p:nvPr/>
        </p:nvCxnSpPr>
        <p:spPr>
          <a:xfrm>
            <a:off x="1208532" y="3744123"/>
            <a:ext cx="10668" cy="5040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1F78E07-4F2F-4A7D-A49D-B3462C60A0CB}"/>
              </a:ext>
            </a:extLst>
          </p:cNvPr>
          <p:cNvSpPr txBox="1"/>
          <p:nvPr/>
        </p:nvSpPr>
        <p:spPr>
          <a:xfrm>
            <a:off x="7620" y="4238985"/>
            <a:ext cx="3910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New Rule has been inferenced</a:t>
            </a:r>
          </a:p>
        </p:txBody>
      </p:sp>
    </p:spTree>
    <p:extLst>
      <p:ext uri="{BB962C8B-B14F-4D97-AF65-F5344CB8AC3E}">
        <p14:creationId xmlns:p14="http://schemas.microsoft.com/office/powerpoint/2010/main" val="28829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3" grpId="0"/>
      <p:bldP spid="22" grpId="0" animBg="1"/>
      <p:bldP spid="24" grpId="0" animBg="1"/>
      <p:bldP spid="26" grpId="0"/>
      <p:bldP spid="27" grpId="0" animBg="1"/>
      <p:bldP spid="28" grpId="0"/>
      <p:bldP spid="29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MEMORIZE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A2BF44-0B24-4FAA-ACE5-D1CC65A5BB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251"/>
          <a:stretch/>
        </p:blipFill>
        <p:spPr>
          <a:xfrm>
            <a:off x="1562006" y="1055252"/>
            <a:ext cx="5524594" cy="6782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AA00C9-E0EB-4580-8C76-3A4B49AA3B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83"/>
          <a:stretch/>
        </p:blipFill>
        <p:spPr>
          <a:xfrm>
            <a:off x="1562006" y="1715262"/>
            <a:ext cx="5524594" cy="2628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90A404-7D42-43D0-A013-957206E18B3C}"/>
              </a:ext>
            </a:extLst>
          </p:cNvPr>
          <p:cNvSpPr txBox="1"/>
          <p:nvPr/>
        </p:nvSpPr>
        <p:spPr>
          <a:xfrm>
            <a:off x="1447800" y="2020062"/>
            <a:ext cx="5638800" cy="381000"/>
          </a:xfrm>
          <a:prstGeom prst="rect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EB252A-8C00-439C-92CE-FE832BE36067}"/>
              </a:ext>
            </a:extLst>
          </p:cNvPr>
          <p:cNvSpPr txBox="1"/>
          <p:nvPr/>
        </p:nvSpPr>
        <p:spPr>
          <a:xfrm>
            <a:off x="4578096" y="1324855"/>
            <a:ext cx="1496568" cy="368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p      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D580414-90D6-4A86-8F04-BEDC1CBABBE9}"/>
              </a:ext>
            </a:extLst>
          </p:cNvPr>
          <p:cNvGrpSpPr/>
          <p:nvPr/>
        </p:nvGrpSpPr>
        <p:grpSpPr>
          <a:xfrm>
            <a:off x="5486400" y="2038350"/>
            <a:ext cx="1496568" cy="368289"/>
            <a:chOff x="2667000" y="4171950"/>
            <a:chExt cx="1496568" cy="368289"/>
          </a:xfrm>
          <a:solidFill>
            <a:schemeClr val="bg1"/>
          </a:solidFill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28847C5-DF8E-469D-B590-E9D44B1E8007}"/>
                </a:ext>
              </a:extLst>
            </p:cNvPr>
            <p:cNvSpPr txBox="1"/>
            <p:nvPr/>
          </p:nvSpPr>
          <p:spPr>
            <a:xfrm>
              <a:off x="2667000" y="4171950"/>
              <a:ext cx="1496568" cy="3682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p      r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7F18F71-1CCA-4FE9-98E9-97DF691CE566}"/>
                </a:ext>
              </a:extLst>
            </p:cNvPr>
            <p:cNvCxnSpPr/>
            <p:nvPr/>
          </p:nvCxnSpPr>
          <p:spPr>
            <a:xfrm>
              <a:off x="2907792" y="4382262"/>
              <a:ext cx="274320" cy="0"/>
            </a:xfrm>
            <a:prstGeom prst="straightConnector1">
              <a:avLst/>
            </a:prstGeom>
            <a:grpFill/>
            <a:ln>
              <a:headEnd type="none" w="med" len="med"/>
              <a:tailEnd type="arrow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166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MEMORIZE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3FD74A-3868-40E4-BCE0-6B9A2DA431BE}"/>
              </a:ext>
            </a:extLst>
          </p:cNvPr>
          <p:cNvSpPr txBox="1"/>
          <p:nvPr/>
        </p:nvSpPr>
        <p:spPr>
          <a:xfrm>
            <a:off x="4934712" y="1805452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Because of “</a:t>
            </a:r>
            <a:r>
              <a:rPr lang="en-US" dirty="0">
                <a:highlight>
                  <a:srgbClr val="00FFFF"/>
                </a:highlight>
                <a:latin typeface="Calibri"/>
                <a:cs typeface="Calibri"/>
              </a:rPr>
              <a:t>Implication Elimination</a:t>
            </a:r>
            <a:r>
              <a:rPr lang="en-US" dirty="0">
                <a:latin typeface="Calibri"/>
                <a:cs typeface="Calibri"/>
              </a:rPr>
              <a:t>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2C9CFF-8899-4319-8488-8D571F8E85E2}"/>
              </a:ext>
            </a:extLst>
          </p:cNvPr>
          <p:cNvSpPr txBox="1"/>
          <p:nvPr/>
        </p:nvSpPr>
        <p:spPr>
          <a:xfrm>
            <a:off x="3901440" y="182805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ꞀP     q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5092FC-8A89-4C90-A54A-6B64FC879138}"/>
              </a:ext>
            </a:extLst>
          </p:cNvPr>
          <p:cNvSpPr txBox="1"/>
          <p:nvPr/>
        </p:nvSpPr>
        <p:spPr>
          <a:xfrm>
            <a:off x="685800" y="179049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P            q        Can be rewritten as:          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D8530AA-0789-4F50-897C-36D6FDFDEB30}"/>
              </a:ext>
            </a:extLst>
          </p:cNvPr>
          <p:cNvCxnSpPr/>
          <p:nvPr/>
        </p:nvCxnSpPr>
        <p:spPr>
          <a:xfrm>
            <a:off x="941832" y="1994332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CFF286-F571-4CC8-A444-5D9D7F97DC74}"/>
              </a:ext>
            </a:extLst>
          </p:cNvPr>
          <p:cNvCxnSpPr/>
          <p:nvPr/>
        </p:nvCxnSpPr>
        <p:spPr>
          <a:xfrm>
            <a:off x="762000" y="3486150"/>
            <a:ext cx="25146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783D7A1-6D6A-4D9B-84BB-655223AEE632}"/>
              </a:ext>
            </a:extLst>
          </p:cNvPr>
          <p:cNvSpPr txBox="1"/>
          <p:nvPr/>
        </p:nvSpPr>
        <p:spPr>
          <a:xfrm>
            <a:off x="4163568" y="1795879"/>
            <a:ext cx="33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/>
                <a:cs typeface="Calibri"/>
              </a:rPr>
              <a:t>ⱽ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729E6F4-1864-450F-B782-A3CF595F06A7}"/>
              </a:ext>
            </a:extLst>
          </p:cNvPr>
          <p:cNvGrpSpPr/>
          <p:nvPr/>
        </p:nvGrpSpPr>
        <p:grpSpPr>
          <a:xfrm>
            <a:off x="672084" y="2656939"/>
            <a:ext cx="3657600" cy="646331"/>
            <a:chOff x="694944" y="2709496"/>
            <a:chExt cx="3657600" cy="64633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F8D4593-C5CB-4D3E-A5C7-1154C1A17DD0}"/>
                </a:ext>
              </a:extLst>
            </p:cNvPr>
            <p:cNvSpPr txBox="1"/>
            <p:nvPr/>
          </p:nvSpPr>
          <p:spPr>
            <a:xfrm>
              <a:off x="1011936" y="2709496"/>
              <a:ext cx="332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alibri"/>
                  <a:cs typeface="Calibri"/>
                </a:rPr>
                <a:t>ⱽ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AF0564-AE63-42D8-B953-CCB93C9F4A0A}"/>
                </a:ext>
              </a:extLst>
            </p:cNvPr>
            <p:cNvSpPr txBox="1"/>
            <p:nvPr/>
          </p:nvSpPr>
          <p:spPr>
            <a:xfrm>
              <a:off x="694944" y="2760726"/>
              <a:ext cx="36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Ꞁ P      q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0E697CC-0173-48F4-A7EF-52F14A611691}"/>
              </a:ext>
            </a:extLst>
          </p:cNvPr>
          <p:cNvCxnSpPr/>
          <p:nvPr/>
        </p:nvCxnSpPr>
        <p:spPr>
          <a:xfrm>
            <a:off x="1277112" y="2764089"/>
            <a:ext cx="256032" cy="30937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19937764-9189-495F-B184-7B5AAFF9051F}"/>
              </a:ext>
            </a:extLst>
          </p:cNvPr>
          <p:cNvSpPr/>
          <p:nvPr/>
        </p:nvSpPr>
        <p:spPr>
          <a:xfrm>
            <a:off x="1959864" y="2744139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1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EA7BBE9-B695-4845-BFF0-3113B26570A7}"/>
              </a:ext>
            </a:extLst>
          </p:cNvPr>
          <p:cNvSpPr/>
          <p:nvPr/>
        </p:nvSpPr>
        <p:spPr>
          <a:xfrm>
            <a:off x="1953768" y="3100231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2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5B1BCB2-B261-46E1-945E-9FFD8AD2324A}"/>
              </a:ext>
            </a:extLst>
          </p:cNvPr>
          <p:cNvSpPr/>
          <p:nvPr/>
        </p:nvSpPr>
        <p:spPr>
          <a:xfrm>
            <a:off x="1962912" y="3655871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3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177733-0DD8-4295-8240-23321BAA296D}"/>
              </a:ext>
            </a:extLst>
          </p:cNvPr>
          <p:cNvSpPr txBox="1"/>
          <p:nvPr/>
        </p:nvSpPr>
        <p:spPr>
          <a:xfrm>
            <a:off x="2423162" y="3640104"/>
            <a:ext cx="229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Using </a:t>
            </a:r>
            <a:r>
              <a:rPr lang="en-US" dirty="0"/>
              <a:t>Syllogism </a:t>
            </a:r>
            <a:r>
              <a:rPr lang="en-US" dirty="0">
                <a:latin typeface="Calibri"/>
                <a:cs typeface="Calibri"/>
              </a:rPr>
              <a:t>Rule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F4B9D72-A40B-4BC9-A10A-2D274572BA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97" r="37036" b="59526"/>
          <a:stretch/>
        </p:blipFill>
        <p:spPr>
          <a:xfrm>
            <a:off x="672084" y="1433355"/>
            <a:ext cx="3478530" cy="28363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09C0CD0-7880-4B0D-90B5-8DB3CEB2B8C1}"/>
              </a:ext>
            </a:extLst>
          </p:cNvPr>
          <p:cNvSpPr txBox="1"/>
          <p:nvPr/>
        </p:nvSpPr>
        <p:spPr>
          <a:xfrm>
            <a:off x="4934712" y="212950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Because of “</a:t>
            </a:r>
            <a:r>
              <a:rPr lang="en-US" dirty="0">
                <a:highlight>
                  <a:srgbClr val="00FFFF"/>
                </a:highlight>
                <a:latin typeface="Calibri"/>
                <a:cs typeface="Calibri"/>
              </a:rPr>
              <a:t>Implication Elimination</a:t>
            </a:r>
            <a:r>
              <a:rPr lang="en-US" dirty="0">
                <a:latin typeface="Calibri"/>
                <a:cs typeface="Calibri"/>
              </a:rPr>
              <a:t>”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AE081BA-5643-4AC6-99F4-7E77B8B15C91}"/>
              </a:ext>
            </a:extLst>
          </p:cNvPr>
          <p:cNvSpPr txBox="1"/>
          <p:nvPr/>
        </p:nvSpPr>
        <p:spPr>
          <a:xfrm>
            <a:off x="3886200" y="215210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Ꞁq     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0948037-8B88-48D4-BEF6-46D1280378C0}"/>
              </a:ext>
            </a:extLst>
          </p:cNvPr>
          <p:cNvSpPr txBox="1"/>
          <p:nvPr/>
        </p:nvSpPr>
        <p:spPr>
          <a:xfrm>
            <a:off x="685800" y="21145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            r        Can be rewritten as:          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9879EA8-F257-4430-A53A-35E16560C4F1}"/>
              </a:ext>
            </a:extLst>
          </p:cNvPr>
          <p:cNvCxnSpPr/>
          <p:nvPr/>
        </p:nvCxnSpPr>
        <p:spPr>
          <a:xfrm>
            <a:off x="944880" y="2312670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44E2C41-4B54-4358-96D2-D6A597463CD7}"/>
              </a:ext>
            </a:extLst>
          </p:cNvPr>
          <p:cNvSpPr txBox="1"/>
          <p:nvPr/>
        </p:nvSpPr>
        <p:spPr>
          <a:xfrm>
            <a:off x="4150614" y="2129504"/>
            <a:ext cx="33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/>
                <a:cs typeface="Calibri"/>
              </a:rPr>
              <a:t>ⱽ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02F1F33-F00C-4C89-9CB3-5E1D4CB63400}"/>
              </a:ext>
            </a:extLst>
          </p:cNvPr>
          <p:cNvGrpSpPr/>
          <p:nvPr/>
        </p:nvGrpSpPr>
        <p:grpSpPr>
          <a:xfrm>
            <a:off x="688848" y="3001008"/>
            <a:ext cx="1063752" cy="646331"/>
            <a:chOff x="694944" y="2709496"/>
            <a:chExt cx="1063752" cy="646331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8E25196-FA6E-4569-B207-CFA9D7D2C2B4}"/>
                </a:ext>
              </a:extLst>
            </p:cNvPr>
            <p:cNvSpPr txBox="1"/>
            <p:nvPr/>
          </p:nvSpPr>
          <p:spPr>
            <a:xfrm>
              <a:off x="1011936" y="2709496"/>
              <a:ext cx="332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alibri"/>
                  <a:cs typeface="Calibri"/>
                </a:rPr>
                <a:t>ⱽ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653ECCA-31F6-4C79-B6DA-F0A2D37A1139}"/>
                </a:ext>
              </a:extLst>
            </p:cNvPr>
            <p:cNvSpPr txBox="1"/>
            <p:nvPr/>
          </p:nvSpPr>
          <p:spPr>
            <a:xfrm>
              <a:off x="694944" y="2760726"/>
              <a:ext cx="1063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Ꞁ q      r</a:t>
              </a:r>
            </a:p>
          </p:txBody>
        </p: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8936874-8882-414E-9538-1E8EFF44D094}"/>
              </a:ext>
            </a:extLst>
          </p:cNvPr>
          <p:cNvCxnSpPr/>
          <p:nvPr/>
        </p:nvCxnSpPr>
        <p:spPr>
          <a:xfrm>
            <a:off x="757428" y="3093958"/>
            <a:ext cx="256032" cy="30937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F32DD84-0401-47C1-9A19-9E96361C545D}"/>
              </a:ext>
            </a:extLst>
          </p:cNvPr>
          <p:cNvGrpSpPr/>
          <p:nvPr/>
        </p:nvGrpSpPr>
        <p:grpSpPr>
          <a:xfrm>
            <a:off x="731520" y="3579673"/>
            <a:ext cx="1063752" cy="646331"/>
            <a:chOff x="694944" y="2709496"/>
            <a:chExt cx="1063752" cy="646331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A80779C-2315-44D6-833B-A130B1A0EBC6}"/>
                </a:ext>
              </a:extLst>
            </p:cNvPr>
            <p:cNvSpPr txBox="1"/>
            <p:nvPr/>
          </p:nvSpPr>
          <p:spPr>
            <a:xfrm>
              <a:off x="1011936" y="2709496"/>
              <a:ext cx="332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alibri"/>
                  <a:cs typeface="Calibri"/>
                </a:rPr>
                <a:t>ⱽ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6459113-8F43-4B07-9A10-515287E91CCB}"/>
                </a:ext>
              </a:extLst>
            </p:cNvPr>
            <p:cNvSpPr txBox="1"/>
            <p:nvPr/>
          </p:nvSpPr>
          <p:spPr>
            <a:xfrm>
              <a:off x="694944" y="2760726"/>
              <a:ext cx="1063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Ꞁ p      r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394352C-2901-48A9-BF63-582386487B82}"/>
              </a:ext>
            </a:extLst>
          </p:cNvPr>
          <p:cNvGrpSpPr/>
          <p:nvPr/>
        </p:nvGrpSpPr>
        <p:grpSpPr>
          <a:xfrm>
            <a:off x="885444" y="4337061"/>
            <a:ext cx="1496568" cy="368289"/>
            <a:chOff x="2667000" y="4171950"/>
            <a:chExt cx="1496568" cy="36828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02D40CD-6631-466E-B8DD-D32574922DCA}"/>
                </a:ext>
              </a:extLst>
            </p:cNvPr>
            <p:cNvSpPr txBox="1"/>
            <p:nvPr/>
          </p:nvSpPr>
          <p:spPr>
            <a:xfrm>
              <a:off x="2667000" y="4171950"/>
              <a:ext cx="1496568" cy="368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p      r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3A216708-C176-4599-931A-E8FD4E7B9A81}"/>
                </a:ext>
              </a:extLst>
            </p:cNvPr>
            <p:cNvCxnSpPr/>
            <p:nvPr/>
          </p:nvCxnSpPr>
          <p:spPr>
            <a:xfrm>
              <a:off x="2907792" y="4382262"/>
              <a:ext cx="27432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7" name="Arrow: Down 6">
            <a:extLst>
              <a:ext uri="{FF2B5EF4-FFF2-40B4-BE49-F238E27FC236}">
                <a16:creationId xmlns:a16="http://schemas.microsoft.com/office/drawing/2014/main" id="{229662EE-D282-42CD-9613-FB5DFEC6BC7B}"/>
              </a:ext>
            </a:extLst>
          </p:cNvPr>
          <p:cNvSpPr/>
          <p:nvPr/>
        </p:nvSpPr>
        <p:spPr>
          <a:xfrm>
            <a:off x="1126236" y="4000234"/>
            <a:ext cx="195072" cy="387457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B7E7E78-3ED1-46D6-974F-C5AD3747D860}"/>
              </a:ext>
            </a:extLst>
          </p:cNvPr>
          <p:cNvGrpSpPr/>
          <p:nvPr/>
        </p:nvGrpSpPr>
        <p:grpSpPr>
          <a:xfrm>
            <a:off x="4578096" y="1324855"/>
            <a:ext cx="1496568" cy="368289"/>
            <a:chOff x="2667000" y="4171950"/>
            <a:chExt cx="1496568" cy="36828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7D25DD3-33E4-4F73-A8DC-1CC05B2D258F}"/>
                </a:ext>
              </a:extLst>
            </p:cNvPr>
            <p:cNvSpPr txBox="1"/>
            <p:nvPr/>
          </p:nvSpPr>
          <p:spPr>
            <a:xfrm>
              <a:off x="2667000" y="4171950"/>
              <a:ext cx="1496568" cy="368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p      r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266651F-59E6-416F-AE64-66309CF4113B}"/>
                </a:ext>
              </a:extLst>
            </p:cNvPr>
            <p:cNvCxnSpPr/>
            <p:nvPr/>
          </p:nvCxnSpPr>
          <p:spPr>
            <a:xfrm>
              <a:off x="2907792" y="4382262"/>
              <a:ext cx="27432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073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7" grpId="0" animBg="1"/>
      <p:bldP spid="29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b="1" dirty="0"/>
              <a:t>Knowledge Base </a:t>
            </a:r>
            <a:r>
              <a:rPr lang="en-US" dirty="0"/>
              <a:t>(</a:t>
            </a:r>
            <a:r>
              <a:rPr lang="en-US" b="1" dirty="0"/>
              <a:t>KB</a:t>
            </a:r>
            <a:r>
              <a:rPr lang="en-US" dirty="0"/>
              <a:t>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160ABC9-3FD4-45CE-AB29-C5C06BB5DE12}"/>
              </a:ext>
            </a:extLst>
          </p:cNvPr>
          <p:cNvSpPr txBox="1">
            <a:spLocks/>
          </p:cNvSpPr>
          <p:nvPr/>
        </p:nvSpPr>
        <p:spPr bwMode="auto">
          <a:xfrm>
            <a:off x="304800" y="895350"/>
            <a:ext cx="8763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Logical Agents Combine:</a:t>
            </a:r>
          </a:p>
          <a:p>
            <a:pPr marL="0" indent="0">
              <a:buNone/>
            </a:pPr>
            <a:r>
              <a:rPr lang="en-US" kern="0" dirty="0">
                <a:solidFill>
                  <a:schemeClr val="tx1"/>
                </a:solidFill>
              </a:rPr>
              <a:t>    - A Knowledge Base (KB): A list of facts that are known to the                    </a:t>
            </a:r>
          </a:p>
          <a:p>
            <a:pPr marL="0" indent="0">
              <a:buNone/>
            </a:pPr>
            <a:r>
              <a:rPr lang="en-US" kern="0" dirty="0">
                <a:solidFill>
                  <a:schemeClr val="tx1"/>
                </a:solidFill>
              </a:rPr>
              <a:t>      agent.</a:t>
            </a:r>
          </a:p>
          <a:p>
            <a:pPr marL="0" indent="0">
              <a:buNone/>
            </a:pPr>
            <a:r>
              <a:rPr lang="en-US" kern="0" dirty="0">
                <a:solidFill>
                  <a:schemeClr val="tx1"/>
                </a:solidFill>
              </a:rPr>
              <a:t>    - Current Percepts.</a:t>
            </a:r>
          </a:p>
          <a:p>
            <a:pPr marL="0" indent="0">
              <a:buNone/>
            </a:pPr>
            <a:endParaRPr lang="en-US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C0098F-9BAE-443D-8119-3BA3AF7AE848}"/>
              </a:ext>
            </a:extLst>
          </p:cNvPr>
          <p:cNvSpPr txBox="1"/>
          <p:nvPr/>
        </p:nvSpPr>
        <p:spPr>
          <a:xfrm>
            <a:off x="457200" y="3982819"/>
            <a:ext cx="815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Motivation: To infer hidden aspects of the current state using </a:t>
            </a:r>
            <a:r>
              <a:rPr lang="en-US" i="1" u="sng" dirty="0">
                <a:latin typeface="Calibri"/>
                <a:cs typeface="Calibri"/>
              </a:rPr>
              <a:t>Rules of Inference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C17E5F-58C3-40CD-9590-F878580F90EF}"/>
              </a:ext>
            </a:extLst>
          </p:cNvPr>
          <p:cNvSpPr txBox="1">
            <a:spLocks/>
          </p:cNvSpPr>
          <p:nvPr/>
        </p:nvSpPr>
        <p:spPr bwMode="auto">
          <a:xfrm>
            <a:off x="300644" y="2571750"/>
            <a:ext cx="8763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en-US" kern="0" dirty="0">
                <a:solidFill>
                  <a:schemeClr val="tx1"/>
                </a:solidFill>
              </a:rPr>
              <a:t>  Thus, </a:t>
            </a:r>
            <a:r>
              <a:rPr lang="en-US" b="1" kern="0" dirty="0">
                <a:solidFill>
                  <a:schemeClr val="tx1"/>
                </a:solidFill>
              </a:rPr>
              <a:t>KB</a:t>
            </a:r>
            <a:r>
              <a:rPr lang="en-US" kern="0" dirty="0">
                <a:solidFill>
                  <a:schemeClr val="tx1"/>
                </a:solidFill>
              </a:rPr>
              <a:t> can be defined as: </a:t>
            </a:r>
            <a:r>
              <a:rPr lang="en-US" kern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 set of sentences describing the world.</a:t>
            </a:r>
          </a:p>
        </p:txBody>
      </p:sp>
    </p:spTree>
    <p:extLst>
      <p:ext uri="{BB962C8B-B14F-4D97-AF65-F5344CB8AC3E}">
        <p14:creationId xmlns:p14="http://schemas.microsoft.com/office/powerpoint/2010/main" val="140307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AAA6BF-8529-4F4C-BDC6-2A19AE51AC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39151"/>
            <a:ext cx="4343400" cy="22803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930A2D-3A6E-4DD3-B69D-5CB26F065AD7}"/>
              </a:ext>
            </a:extLst>
          </p:cNvPr>
          <p:cNvSpPr txBox="1"/>
          <p:nvPr/>
        </p:nvSpPr>
        <p:spPr>
          <a:xfrm>
            <a:off x="304800" y="1200150"/>
            <a:ext cx="6934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Let’s take the weather problem: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0D9D4D-E968-41F9-A9B3-7D76AAAA8150}"/>
              </a:ext>
            </a:extLst>
          </p:cNvPr>
          <p:cNvSpPr txBox="1"/>
          <p:nvPr/>
        </p:nvSpPr>
        <p:spPr>
          <a:xfrm>
            <a:off x="304800" y="418213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Prove the conclusion “is it raining” for </a:t>
            </a:r>
          </a:p>
          <a:p>
            <a:r>
              <a:rPr lang="en-US" sz="1400" dirty="0">
                <a:highlight>
                  <a:srgbClr val="FFFF00"/>
                </a:highlight>
              </a:rPr>
              <a:t>the “weather problem” given above by inference rules.</a:t>
            </a:r>
            <a:endParaRPr lang="en-US" sz="1400" dirty="0">
              <a:highlight>
                <a:srgbClr val="FFFF00"/>
              </a:highlight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346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Inference Rules..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930A2D-3A6E-4DD3-B69D-5CB26F065AD7}"/>
              </a:ext>
            </a:extLst>
          </p:cNvPr>
          <p:cNvSpPr txBox="1"/>
          <p:nvPr/>
        </p:nvSpPr>
        <p:spPr>
          <a:xfrm>
            <a:off x="304800" y="1200150"/>
            <a:ext cx="6934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Let’s take the weather problem: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0D9D4D-E968-41F9-A9B3-7D76AAAA8150}"/>
              </a:ext>
            </a:extLst>
          </p:cNvPr>
          <p:cNvSpPr txBox="1"/>
          <p:nvPr/>
        </p:nvSpPr>
        <p:spPr>
          <a:xfrm>
            <a:off x="304800" y="410593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Prove the conclusion “</a:t>
            </a:r>
            <a:r>
              <a:rPr lang="en-US" sz="1400">
                <a:highlight>
                  <a:srgbClr val="FFFF00"/>
                </a:highlight>
              </a:rPr>
              <a:t>It is raining</a:t>
            </a:r>
            <a:r>
              <a:rPr lang="en-US" sz="1400" dirty="0">
                <a:highlight>
                  <a:srgbClr val="FFFF00"/>
                </a:highlight>
              </a:rPr>
              <a:t>” for </a:t>
            </a:r>
          </a:p>
          <a:p>
            <a:r>
              <a:rPr lang="en-US" sz="1400" dirty="0">
                <a:highlight>
                  <a:srgbClr val="FFFF00"/>
                </a:highlight>
              </a:rPr>
              <a:t>the “weather problem” given above by inference rules.</a:t>
            </a:r>
            <a:endParaRPr lang="en-US" sz="1400" dirty="0">
              <a:highlight>
                <a:srgbClr val="FFFF00"/>
              </a:highlight>
              <a:latin typeface="Calibri"/>
              <a:cs typeface="Calibri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AF8866-9C66-43B9-A28F-9EC972FBCDCB}"/>
              </a:ext>
            </a:extLst>
          </p:cNvPr>
          <p:cNvCxnSpPr>
            <a:cxnSpLocks/>
          </p:cNvCxnSpPr>
          <p:nvPr/>
        </p:nvCxnSpPr>
        <p:spPr>
          <a:xfrm>
            <a:off x="4724400" y="1261705"/>
            <a:ext cx="0" cy="3367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70FC51A-FF0F-48DD-A063-2FAFD60C28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8" t="66000" r="39362" b="18852"/>
          <a:stretch/>
        </p:blipFill>
        <p:spPr>
          <a:xfrm>
            <a:off x="5295905" y="3230118"/>
            <a:ext cx="1790696" cy="28858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A8C831B-D341-40D8-A71C-3CB058A3A081}"/>
              </a:ext>
            </a:extLst>
          </p:cNvPr>
          <p:cNvSpPr txBox="1"/>
          <p:nvPr/>
        </p:nvSpPr>
        <p:spPr>
          <a:xfrm>
            <a:off x="4800600" y="1200150"/>
            <a:ext cx="343631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Answer</a:t>
            </a:r>
            <a:r>
              <a:rPr lang="en-US" dirty="0">
                <a:latin typeface="Calibri"/>
                <a:cs typeface="Calibri"/>
              </a:rPr>
              <a:t>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E35AF0-0769-448A-8935-331A113B30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39151"/>
            <a:ext cx="4343400" cy="22803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6402ED-B180-44EC-B2F2-91F426F6F1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8" b="66000"/>
          <a:stretch/>
        </p:blipFill>
        <p:spPr>
          <a:xfrm>
            <a:off x="5295904" y="1589531"/>
            <a:ext cx="3200396" cy="7541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0625A8D-E7C9-40EC-A0BA-1A6676242E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8" t="48000" b="34560"/>
          <a:stretch/>
        </p:blipFill>
        <p:spPr>
          <a:xfrm>
            <a:off x="5297428" y="2334006"/>
            <a:ext cx="3200396" cy="332232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6DD3B9E-846C-484B-9CB8-29F7BDC54289}"/>
              </a:ext>
            </a:extLst>
          </p:cNvPr>
          <p:cNvCxnSpPr/>
          <p:nvPr/>
        </p:nvCxnSpPr>
        <p:spPr>
          <a:xfrm>
            <a:off x="5105400" y="2724150"/>
            <a:ext cx="32004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24ACEAE4-33EB-4478-A502-7BC3B185EC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8" t="36000" r="39362" b="53160"/>
          <a:stretch/>
        </p:blipFill>
        <p:spPr>
          <a:xfrm>
            <a:off x="5295904" y="2870453"/>
            <a:ext cx="1790696" cy="2065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A718C5D-FE7B-4E78-A00E-565079B2CC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6" t="82558" r="43659" b="6009"/>
          <a:stretch/>
        </p:blipFill>
        <p:spPr>
          <a:xfrm>
            <a:off x="5373628" y="3580639"/>
            <a:ext cx="1560572" cy="217798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DC260459-F941-4467-9EC2-F4D360E5A854}"/>
              </a:ext>
            </a:extLst>
          </p:cNvPr>
          <p:cNvSpPr/>
          <p:nvPr/>
        </p:nvSpPr>
        <p:spPr>
          <a:xfrm>
            <a:off x="5061208" y="1635565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1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E78AB8-5201-4326-A9A6-99A515607A34}"/>
              </a:ext>
            </a:extLst>
          </p:cNvPr>
          <p:cNvSpPr/>
          <p:nvPr/>
        </p:nvSpPr>
        <p:spPr>
          <a:xfrm>
            <a:off x="5067308" y="2003475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2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3B58EA8-D723-408B-B1A2-F4A6A2465888}"/>
              </a:ext>
            </a:extLst>
          </p:cNvPr>
          <p:cNvSpPr/>
          <p:nvPr/>
        </p:nvSpPr>
        <p:spPr>
          <a:xfrm>
            <a:off x="5062736" y="2358309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3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2D321A-479B-4B46-B78C-B03D45B8EA60}"/>
              </a:ext>
            </a:extLst>
          </p:cNvPr>
          <p:cNvSpPr/>
          <p:nvPr/>
        </p:nvSpPr>
        <p:spPr>
          <a:xfrm>
            <a:off x="5071868" y="2800350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4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DBF09B-D49E-4C6D-91BD-3566D419F49B}"/>
              </a:ext>
            </a:extLst>
          </p:cNvPr>
          <p:cNvSpPr/>
          <p:nvPr/>
        </p:nvSpPr>
        <p:spPr>
          <a:xfrm>
            <a:off x="5077968" y="3168260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highlight>
                  <a:srgbClr val="0000FF"/>
                </a:highlight>
              </a:rPr>
              <a:t>5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EDE1B36-426A-4D1A-BDC0-2B83529831BC}"/>
              </a:ext>
            </a:extLst>
          </p:cNvPr>
          <p:cNvSpPr/>
          <p:nvPr/>
        </p:nvSpPr>
        <p:spPr>
          <a:xfrm>
            <a:off x="5073396" y="3523094"/>
            <a:ext cx="256032" cy="3030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highlight>
                  <a:srgbClr val="0000FF"/>
                </a:highlight>
              </a:rPr>
              <a:t>6</a:t>
            </a:r>
            <a:endParaRPr lang="en-US" sz="1400" dirty="0">
              <a:highlight>
                <a:srgbClr val="0000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650FF2-36FC-402E-B52D-A70A7F22FE58}"/>
              </a:ext>
            </a:extLst>
          </p:cNvPr>
          <p:cNvSpPr txBox="1"/>
          <p:nvPr/>
        </p:nvSpPr>
        <p:spPr>
          <a:xfrm>
            <a:off x="6987544" y="3199636"/>
            <a:ext cx="3390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libri"/>
                <a:cs typeface="Calibri"/>
              </a:rPr>
              <a:t>And Introduction (1,4)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DA2E5C-14D2-4DB7-B6AE-59CF3F56B633}"/>
              </a:ext>
            </a:extLst>
          </p:cNvPr>
          <p:cNvSpPr txBox="1"/>
          <p:nvPr/>
        </p:nvSpPr>
        <p:spPr>
          <a:xfrm>
            <a:off x="6987544" y="3535649"/>
            <a:ext cx="2004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libri"/>
                <a:cs typeface="Calibri"/>
              </a:rPr>
              <a:t>Modus Ponens (3,5)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BEA038-B74E-4C48-8EEA-E047E16ADF39}"/>
              </a:ext>
            </a:extLst>
          </p:cNvPr>
          <p:cNvSpPr txBox="1"/>
          <p:nvPr/>
        </p:nvSpPr>
        <p:spPr>
          <a:xfrm>
            <a:off x="6987543" y="2830865"/>
            <a:ext cx="1927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libri"/>
                <a:cs typeface="Calibri"/>
              </a:rPr>
              <a:t>Modus Ponens (1,2)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9B9E49B-D673-4059-BB96-2AC5D9A5477A}"/>
              </a:ext>
            </a:extLst>
          </p:cNvPr>
          <p:cNvSpPr txBox="1"/>
          <p:nvPr/>
        </p:nvSpPr>
        <p:spPr>
          <a:xfrm>
            <a:off x="329946" y="2358309"/>
            <a:ext cx="1447800" cy="381000"/>
          </a:xfrm>
          <a:prstGeom prst="rect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0FB98E-D6BC-4F4A-8D8B-8F7FFA2E9462}"/>
              </a:ext>
            </a:extLst>
          </p:cNvPr>
          <p:cNvSpPr txBox="1"/>
          <p:nvPr/>
        </p:nvSpPr>
        <p:spPr>
          <a:xfrm>
            <a:off x="5359912" y="3499038"/>
            <a:ext cx="256030" cy="381000"/>
          </a:xfrm>
          <a:prstGeom prst="rect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14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" grpId="0"/>
      <p:bldP spid="24" grpId="0"/>
      <p:bldP spid="26" grpId="0"/>
      <p:bldP spid="27" grpId="0" animBg="1"/>
      <p:bldP spid="2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Disadvantages of Propositional Logic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85693-50EF-4367-9420-22825CCEF6D6}"/>
              </a:ext>
            </a:extLst>
          </p:cNvPr>
          <p:cNvSpPr txBox="1"/>
          <p:nvPr/>
        </p:nvSpPr>
        <p:spPr>
          <a:xfrm>
            <a:off x="609600" y="158115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000" dirty="0"/>
              <a:t>Hard to identify "individuals." E.g., Mary, 3. we need a unique symbol for each individual.</a:t>
            </a:r>
          </a:p>
          <a:p>
            <a:pPr algn="just"/>
            <a:endParaRPr lang="en-US" sz="2000" dirty="0"/>
          </a:p>
          <a:p>
            <a:pPr marL="285750" indent="-285750" algn="just">
              <a:buFontTx/>
              <a:buChar char="-"/>
            </a:pPr>
            <a:r>
              <a:rPr lang="en-US" sz="2000" dirty="0"/>
              <a:t>Can't directly talk about properties of individuals or relations between individuals. E.g., tall(Bill).</a:t>
            </a:r>
          </a:p>
          <a:p>
            <a:pPr marL="285750" indent="-285750" algn="just">
              <a:buFontTx/>
              <a:buChar char="-"/>
            </a:pPr>
            <a:endParaRPr lang="en-US" sz="2000" dirty="0"/>
          </a:p>
          <a:p>
            <a:pPr marL="285750" indent="-285750" algn="just">
              <a:buFontTx/>
              <a:buChar char="-"/>
            </a:pPr>
            <a:r>
              <a:rPr lang="en-US" sz="2000" dirty="0"/>
              <a:t>Generalizations can't easily be represented. E.g., all triangles have 3 sides.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942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3B3DF-CF8E-4EB9-B9B9-ADA398678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2212"/>
            <a:ext cx="8534400" cy="2708673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b="1" dirty="0"/>
              <a:t>Thank You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B2D386B-DDBF-4886-90B4-78E589B77934}"/>
              </a:ext>
            </a:extLst>
          </p:cNvPr>
          <p:cNvSpPr txBox="1">
            <a:spLocks/>
          </p:cNvSpPr>
          <p:nvPr/>
        </p:nvSpPr>
        <p:spPr bwMode="auto">
          <a:xfrm>
            <a:off x="228600" y="264795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sz="3600" b="1" kern="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8216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Represent </a:t>
            </a:r>
            <a:r>
              <a:rPr lang="en-US" b="1" dirty="0"/>
              <a:t>KB</a:t>
            </a:r>
            <a:r>
              <a:rPr lang="en-US" dirty="0"/>
              <a:t>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160ABC9-3FD4-45CE-AB29-C5C06BB5DE12}"/>
              </a:ext>
            </a:extLst>
          </p:cNvPr>
          <p:cNvSpPr txBox="1">
            <a:spLocks/>
          </p:cNvSpPr>
          <p:nvPr/>
        </p:nvSpPr>
        <p:spPr bwMode="auto">
          <a:xfrm>
            <a:off x="304800" y="895350"/>
            <a:ext cx="8763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Logic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It is a formal language to represent knowledge, which consists of: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894FE6-00C6-4072-9904-FC11998F7C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1" b="61398"/>
          <a:stretch/>
        </p:blipFill>
        <p:spPr>
          <a:xfrm>
            <a:off x="304800" y="1824839"/>
            <a:ext cx="8637662" cy="67071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C95A4D9-586F-41EA-87C2-66C75BC55A44}"/>
              </a:ext>
            </a:extLst>
          </p:cNvPr>
          <p:cNvSpPr txBox="1">
            <a:spLocks/>
          </p:cNvSpPr>
          <p:nvPr/>
        </p:nvSpPr>
        <p:spPr bwMode="auto">
          <a:xfrm>
            <a:off x="304800" y="4019550"/>
            <a:ext cx="876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i="1" dirty="0">
                <a:solidFill>
                  <a:schemeClr val="tx1"/>
                </a:solidFill>
              </a:rPr>
              <a:t>Which one is more challenging? And why?</a:t>
            </a:r>
            <a:endParaRPr lang="en-US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C239B1-2653-46E1-BCC9-4B5186827C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1" t="47373"/>
          <a:stretch/>
        </p:blipFill>
        <p:spPr>
          <a:xfrm>
            <a:off x="253169" y="2724150"/>
            <a:ext cx="863766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07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Represent </a:t>
            </a:r>
            <a:r>
              <a:rPr lang="en-US" b="1" dirty="0"/>
              <a:t>KB</a:t>
            </a:r>
            <a:r>
              <a:rPr lang="en-US" dirty="0"/>
              <a:t>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160ABC9-3FD4-45CE-AB29-C5C06BB5DE12}"/>
              </a:ext>
            </a:extLst>
          </p:cNvPr>
          <p:cNvSpPr txBox="1">
            <a:spLocks/>
          </p:cNvSpPr>
          <p:nvPr/>
        </p:nvSpPr>
        <p:spPr bwMode="auto">
          <a:xfrm>
            <a:off x="304800" y="895350"/>
            <a:ext cx="8763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Words with more than one meaning: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/>
              <a:t>I </a:t>
            </a:r>
            <a:r>
              <a:rPr lang="en-US" b="1" i="1" dirty="0"/>
              <a:t>left</a:t>
            </a:r>
            <a:r>
              <a:rPr lang="en-US" dirty="0"/>
              <a:t> my phone on the </a:t>
            </a:r>
            <a:r>
              <a:rPr lang="en-US" b="1" i="1" dirty="0"/>
              <a:t>left</a:t>
            </a:r>
            <a:r>
              <a:rPr lang="en-US" dirty="0"/>
              <a:t> side of the room.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ar-IQ" dirty="0"/>
              <a:t>   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The committee </a:t>
            </a:r>
            <a:r>
              <a:rPr lang="en-US" b="1" i="1" dirty="0"/>
              <a:t>chair</a:t>
            </a:r>
            <a:r>
              <a:rPr lang="en-US" dirty="0"/>
              <a:t> sat in the center </a:t>
            </a:r>
            <a:r>
              <a:rPr lang="en-US" b="1" i="1" dirty="0"/>
              <a:t>chair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- </a:t>
            </a:r>
            <a:r>
              <a:rPr lang="en-US" dirty="0"/>
              <a:t>She will </a:t>
            </a:r>
            <a:r>
              <a:rPr lang="en-US" b="1" i="1" dirty="0"/>
              <a:t>park</a:t>
            </a:r>
            <a:r>
              <a:rPr lang="en-US" dirty="0"/>
              <a:t> the car so we can walk in the </a:t>
            </a:r>
            <a:r>
              <a:rPr lang="en-US" b="1" i="1" dirty="0"/>
              <a:t>park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6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Logic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160ABC9-3FD4-45CE-AB29-C5C06BB5DE12}"/>
              </a:ext>
            </a:extLst>
          </p:cNvPr>
          <p:cNvSpPr txBox="1">
            <a:spLocks/>
          </p:cNvSpPr>
          <p:nvPr/>
        </p:nvSpPr>
        <p:spPr bwMode="auto">
          <a:xfrm>
            <a:off x="304800" y="89535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The simplest and most abstract logic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C95A4D9-586F-41EA-87C2-66C75BC55A44}"/>
              </a:ext>
            </a:extLst>
          </p:cNvPr>
          <p:cNvSpPr txBox="1">
            <a:spLocks/>
          </p:cNvSpPr>
          <p:nvPr/>
        </p:nvSpPr>
        <p:spPr bwMode="auto">
          <a:xfrm>
            <a:off x="367145" y="3981450"/>
            <a:ext cx="876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b="1" i="1" u="sng" dirty="0">
                <a:solidFill>
                  <a:schemeClr val="tx1"/>
                </a:solidFill>
              </a:rPr>
              <a:t>Note</a:t>
            </a:r>
            <a:r>
              <a:rPr lang="en-US" i="1" dirty="0">
                <a:solidFill>
                  <a:schemeClr val="tx1"/>
                </a:solidFill>
              </a:rPr>
              <a:t>: letters (q, p, O, …) can be used to represent this logic</a:t>
            </a:r>
            <a:endParaRPr lang="en-US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AFC12B-F4B9-454A-A99C-1F9810BEF3CD}"/>
              </a:ext>
            </a:extLst>
          </p:cNvPr>
          <p:cNvSpPr txBox="1">
            <a:spLocks/>
          </p:cNvSpPr>
          <p:nvPr/>
        </p:nvSpPr>
        <p:spPr bwMode="auto">
          <a:xfrm>
            <a:off x="381000" y="15621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b="1" dirty="0">
                <a:solidFill>
                  <a:schemeClr val="tx1"/>
                </a:solidFill>
              </a:rPr>
              <a:t>proposition</a:t>
            </a:r>
            <a:r>
              <a:rPr lang="en-US" dirty="0">
                <a:solidFill>
                  <a:schemeClr val="tx1"/>
                </a:solidFill>
              </a:rPr>
              <a:t>: is a statement that can either be true or false; it must be one or the other but not both.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	     Example: “9 + 5” , “9 is not a prime number”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An </a:t>
            </a:r>
            <a:r>
              <a:rPr lang="en-US" b="1" dirty="0">
                <a:solidFill>
                  <a:schemeClr val="tx1"/>
                </a:solidFill>
              </a:rPr>
              <a:t>atomic sentence </a:t>
            </a:r>
            <a:r>
              <a:rPr lang="en-US" dirty="0">
                <a:solidFill>
                  <a:schemeClr val="tx1"/>
                </a:solidFill>
              </a:rPr>
              <a:t>is one whose truth or falsity does not depend on any other proposition.</a:t>
            </a:r>
          </a:p>
          <a:p>
            <a:pPr>
              <a:buFontTx/>
              <a:buChar char="-"/>
            </a:pP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9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296F26-9CF5-42E1-8F19-1F278714CF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589"/>
          <a:stretch/>
        </p:blipFill>
        <p:spPr>
          <a:xfrm>
            <a:off x="457200" y="1200150"/>
            <a:ext cx="8276037" cy="304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7370765-162E-41DB-A7F9-DDFAB7E9D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17" b="71767"/>
          <a:stretch/>
        </p:blipFill>
        <p:spPr>
          <a:xfrm>
            <a:off x="457200" y="1657350"/>
            <a:ext cx="8276037" cy="6256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04982D-495B-412A-997B-A89CC71CC9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54" b="55195"/>
          <a:stretch/>
        </p:blipFill>
        <p:spPr>
          <a:xfrm>
            <a:off x="475487" y="2282955"/>
            <a:ext cx="8276037" cy="5684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1EC78A-EF00-45A6-8C55-C4D2C211CE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87" b="36562"/>
          <a:stretch/>
        </p:blipFill>
        <p:spPr>
          <a:xfrm>
            <a:off x="457200" y="2968755"/>
            <a:ext cx="8276037" cy="5684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8749B3-6D3C-46A1-A17C-4901B24FC3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448"/>
          <a:stretch/>
        </p:blipFill>
        <p:spPr>
          <a:xfrm>
            <a:off x="475487" y="4369306"/>
            <a:ext cx="8276037" cy="5684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6D0018-5297-4042-8949-00557F7FD2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32" b="18516"/>
          <a:stretch/>
        </p:blipFill>
        <p:spPr>
          <a:xfrm>
            <a:off x="457199" y="3730754"/>
            <a:ext cx="8276037" cy="56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4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3C35D3-ECC2-4847-BCAC-BE27CFC29D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58"/>
          <a:stretch/>
        </p:blipFill>
        <p:spPr>
          <a:xfrm>
            <a:off x="705156" y="1657351"/>
            <a:ext cx="7829244" cy="990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CCB278-6838-4DAE-8638-F2DFF4F1C846}"/>
              </a:ext>
            </a:extLst>
          </p:cNvPr>
          <p:cNvSpPr txBox="1"/>
          <p:nvPr/>
        </p:nvSpPr>
        <p:spPr>
          <a:xfrm>
            <a:off x="228600" y="105941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- A </a:t>
            </a:r>
            <a:r>
              <a:rPr lang="en-US" b="1" dirty="0">
                <a:latin typeface="Calibri"/>
                <a:cs typeface="Calibri"/>
              </a:rPr>
              <a:t>model</a:t>
            </a:r>
            <a:r>
              <a:rPr lang="en-US" dirty="0">
                <a:latin typeface="Calibri"/>
                <a:cs typeface="Calibri"/>
              </a:rPr>
              <a:t> specifies the true/ false status of each proposition symbol in the KB.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A06EE0-3F42-4542-A136-DCFF0559E1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63"/>
          <a:stretch/>
        </p:blipFill>
        <p:spPr>
          <a:xfrm>
            <a:off x="705156" y="2876550"/>
            <a:ext cx="7829244" cy="177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23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Semantic Continues..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8BE6F6-F182-48F6-8322-64E4DB2220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24"/>
          <a:stretch/>
        </p:blipFill>
        <p:spPr>
          <a:xfrm>
            <a:off x="0" y="1090613"/>
            <a:ext cx="8610600" cy="3381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1C274EB-B0B5-48C8-9C5C-20921C38E7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31" b="41593"/>
          <a:stretch/>
        </p:blipFill>
        <p:spPr>
          <a:xfrm>
            <a:off x="228600" y="3105150"/>
            <a:ext cx="8610600" cy="3381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835FD7-3BAB-4680-82C9-DEC2037EDA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95" b="54614"/>
          <a:stretch/>
        </p:blipFill>
        <p:spPr>
          <a:xfrm>
            <a:off x="304800" y="2587752"/>
            <a:ext cx="8610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6A3092-CED7-475C-BBD7-AD2F5573CE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3" b="83818"/>
          <a:stretch/>
        </p:blipFill>
        <p:spPr>
          <a:xfrm>
            <a:off x="304800" y="1504950"/>
            <a:ext cx="8610600" cy="2809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557C95-7779-4ABC-8924-FC35DC22CD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4" b="77497"/>
          <a:stretch/>
        </p:blipFill>
        <p:spPr>
          <a:xfrm>
            <a:off x="304800" y="1733550"/>
            <a:ext cx="8610600" cy="2809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360937-4E5A-4B52-B60D-23EEC429FF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41" b="70291"/>
          <a:stretch/>
        </p:blipFill>
        <p:spPr>
          <a:xfrm>
            <a:off x="304800" y="2038350"/>
            <a:ext cx="8610600" cy="228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17FD9F1-5F0C-4433-BD62-70662CA207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10" b="62199"/>
          <a:stretch/>
        </p:blipFill>
        <p:spPr>
          <a:xfrm>
            <a:off x="304800" y="2305050"/>
            <a:ext cx="8610600" cy="304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3BFFA3-C61E-4FCE-ACC2-0B01768455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112"/>
          <a:stretch/>
        </p:blipFill>
        <p:spPr>
          <a:xfrm>
            <a:off x="512064" y="4826887"/>
            <a:ext cx="8610600" cy="2594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EEA9A40-E08E-4741-8149-C427010005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712" b="36220"/>
          <a:stretch/>
        </p:blipFill>
        <p:spPr>
          <a:xfrm>
            <a:off x="533400" y="3486150"/>
            <a:ext cx="8610600" cy="2286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EBF1D1-01D5-43F0-9789-FEDD23107D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3" b="28698"/>
          <a:stretch/>
        </p:blipFill>
        <p:spPr>
          <a:xfrm>
            <a:off x="551688" y="3745229"/>
            <a:ext cx="8610600" cy="2286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DC9832F-2DA8-4671-87B5-C94E5814D3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93" b="21239"/>
          <a:stretch/>
        </p:blipFill>
        <p:spPr>
          <a:xfrm>
            <a:off x="533400" y="4019550"/>
            <a:ext cx="8610600" cy="228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67DC39-CC82-4A10-B61D-4A70E85667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16" b="14283"/>
          <a:stretch/>
        </p:blipFill>
        <p:spPr>
          <a:xfrm>
            <a:off x="512064" y="4273104"/>
            <a:ext cx="8610600" cy="25241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5B6F650-E4CF-488C-A519-712759E17A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14" b="7697"/>
          <a:stretch/>
        </p:blipFill>
        <p:spPr>
          <a:xfrm>
            <a:off x="512064" y="4585525"/>
            <a:ext cx="8610600" cy="21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2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Semantic Continues..</a:t>
            </a:r>
          </a:p>
        </p:txBody>
      </p:sp>
      <p:pic>
        <p:nvPicPr>
          <p:cNvPr id="4" name="Picture 3" descr="A picture containing table&#10;&#10;Description automatically generated">
            <a:extLst>
              <a:ext uri="{FF2B5EF4-FFF2-40B4-BE49-F238E27FC236}">
                <a16:creationId xmlns:a16="http://schemas.microsoft.com/office/drawing/2014/main" id="{9B61AE01-5D80-48B9-BCFD-83802E306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23950"/>
            <a:ext cx="825187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6617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dan-berkeley-nlp-v1">
  <a:themeElements>
    <a:clrScheme name="dan-berkeley-nlp-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n-berkeley-nlp-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err="1" smtClean="0">
            <a:latin typeface="Calibri"/>
            <a:cs typeface="Calibri"/>
          </a:defRPr>
        </a:defPPr>
      </a:lstStyle>
    </a:txDef>
  </a:objectDefaults>
  <a:extraClrSchemeLst>
    <a:extraClrScheme>
      <a:clrScheme name="dan-berkeley-nlp-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dan-berkeley-nlp-v1</Template>
  <TotalTime>25917</TotalTime>
  <Words>800</Words>
  <Application>Microsoft Office PowerPoint</Application>
  <PresentationFormat>On-screen Show (16:9)</PresentationFormat>
  <Paragraphs>143</Paragraphs>
  <Slides>23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dan-berkeley-nlp-v1</vt:lpstr>
      <vt:lpstr>Artificial Intelligence</vt:lpstr>
      <vt:lpstr>What is Knowledge Base (KB)</vt:lpstr>
      <vt:lpstr>How to Represent KB?</vt:lpstr>
      <vt:lpstr>How to Represent KB?</vt:lpstr>
      <vt:lpstr>Propositional Logic</vt:lpstr>
      <vt:lpstr>Syntax</vt:lpstr>
      <vt:lpstr>Semantic</vt:lpstr>
      <vt:lpstr>Semantic Continues..</vt:lpstr>
      <vt:lpstr>Semantic Continues..</vt:lpstr>
      <vt:lpstr>Entailment</vt:lpstr>
      <vt:lpstr>Entailment: Inference</vt:lpstr>
      <vt:lpstr>Entailment: Inference</vt:lpstr>
      <vt:lpstr>Inference Rules.. NO TRUTH TABLE</vt:lpstr>
      <vt:lpstr>Inference Rules.. MEMORIZE </vt:lpstr>
      <vt:lpstr>Inference Rules.. MEMORIZE </vt:lpstr>
      <vt:lpstr>Inference Rules.. MEMORIZE </vt:lpstr>
      <vt:lpstr>Inference Rules.. MEMORIZE </vt:lpstr>
      <vt:lpstr>Inference Rules.. MEMORIZE </vt:lpstr>
      <vt:lpstr>Inference Rules.. MEMORIZE </vt:lpstr>
      <vt:lpstr>Inference Rules.. Example</vt:lpstr>
      <vt:lpstr>Inference Rules.. Example</vt:lpstr>
      <vt:lpstr>Disadvantages of Propositional Logic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294-5: Statistical Natural Language Processing</dc:title>
  <dc:creator>Preferred Customer</dc:creator>
  <cp:lastModifiedBy>Zakariya Oraibi</cp:lastModifiedBy>
  <cp:revision>1580</cp:revision>
  <cp:lastPrinted>2014-01-21T07:51:01Z</cp:lastPrinted>
  <dcterms:created xsi:type="dcterms:W3CDTF">2004-08-27T04:16:05Z</dcterms:created>
  <dcterms:modified xsi:type="dcterms:W3CDTF">2021-02-10T05:56:43Z</dcterms:modified>
</cp:coreProperties>
</file>